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7" r:id="rId8"/>
    <p:sldId id="268" r:id="rId9"/>
    <p:sldId id="262" r:id="rId10"/>
    <p:sldId id="263" r:id="rId11"/>
    <p:sldId id="264" r:id="rId12"/>
    <p:sldId id="265" r:id="rId13"/>
    <p:sldId id="269" r:id="rId14"/>
    <p:sldId id="266"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46896D-C0BE-4125-BE0E-230E115F635A}">
          <p14:sldIdLst>
            <p14:sldId id="256"/>
            <p14:sldId id="257"/>
          </p14:sldIdLst>
        </p14:section>
        <p14:section name="1" id="{3C1A0CD1-CF5A-46E9-9374-7B38FDBF9631}">
          <p14:sldIdLst>
            <p14:sldId id="258"/>
            <p14:sldId id="259"/>
          </p14:sldIdLst>
        </p14:section>
        <p14:section name="2" id="{EBB993F6-F347-4259-A84C-F06C3C8F99A1}">
          <p14:sldIdLst>
            <p14:sldId id="260"/>
            <p14:sldId id="261"/>
            <p14:sldId id="267"/>
            <p14:sldId id="268"/>
          </p14:sldIdLst>
        </p14:section>
        <p14:section name="3" id="{B9D40A60-3423-450D-B40F-B6A701321C4B}">
          <p14:sldIdLst>
            <p14:sldId id="262"/>
            <p14:sldId id="263"/>
          </p14:sldIdLst>
        </p14:section>
        <p14:section name="4" id="{26505323-B55B-407E-9A81-E4FE34A4B81D}">
          <p14:sldIdLst>
            <p14:sldId id="264"/>
            <p14:sldId id="265"/>
            <p14:sldId id="269"/>
            <p14:sldId id="266"/>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6" d="100"/>
          <a:sy n="96" d="100"/>
        </p:scale>
        <p:origin x="1092"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ADB3B-AB14-4D0A-BA7E-8B6A06B89C65}" type="datetimeFigureOut">
              <a:rPr lang="en-US" smtClean="0"/>
              <a:t>2024-03-30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793CD5-3539-4E01-8279-F0D5FB7F3121}" type="slidenum">
              <a:rPr lang="en-US" smtClean="0"/>
              <a:t>‹#›</a:t>
            </a:fld>
            <a:endParaRPr lang="en-US"/>
          </a:p>
        </p:txBody>
      </p:sp>
    </p:spTree>
    <p:extLst>
      <p:ext uri="{BB962C8B-B14F-4D97-AF65-F5344CB8AC3E}">
        <p14:creationId xmlns:p14="http://schemas.microsoft.com/office/powerpoint/2010/main" val="1689624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8975-A329-4320-9F19-A650FF25DD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499D2D-7D11-43CC-9D52-D547816BB5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666868-E65B-4419-9420-6E9BC09F9BB2}"/>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5" name="Footer Placeholder 4">
            <a:extLst>
              <a:ext uri="{FF2B5EF4-FFF2-40B4-BE49-F238E27FC236}">
                <a16:creationId xmlns:a16="http://schemas.microsoft.com/office/drawing/2014/main" id="{314AA0AF-4ED4-4C27-B2BD-C9C3F7A40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7668B-5FCE-42AE-A9EA-9395737A6D41}"/>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1534791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4B19-07C2-4B5B-9E0B-673F6DB0ED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87042B-08E4-4732-9B61-3B668CB72B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02C7B-8908-4AE6-9AB5-D17ECDFA2B37}"/>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5" name="Footer Placeholder 4">
            <a:extLst>
              <a:ext uri="{FF2B5EF4-FFF2-40B4-BE49-F238E27FC236}">
                <a16:creationId xmlns:a16="http://schemas.microsoft.com/office/drawing/2014/main" id="{2018072E-B771-45D3-B701-42E92B517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D18C4-08D5-49F1-9F02-E9EFFDF5BEC7}"/>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4239233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71861-B9F4-4FC5-A850-12D225FACA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A9F5A-99E9-45CA-B7B4-26D551AEB7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18EE29-C129-466D-B999-66C31AD5535E}"/>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5" name="Footer Placeholder 4">
            <a:extLst>
              <a:ext uri="{FF2B5EF4-FFF2-40B4-BE49-F238E27FC236}">
                <a16:creationId xmlns:a16="http://schemas.microsoft.com/office/drawing/2014/main" id="{A2557C63-79BB-4900-A95F-08C5DDB7E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5FD9D-9143-499B-B932-BAE3526AE7DD}"/>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1755733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4F3E-D89A-4A11-9BFF-869C73AC0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12A212-C0C0-49CE-B4E7-A8642D4CA6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9FBE13-062D-4336-9EAB-87BCA10BAAD6}"/>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5" name="Footer Placeholder 4">
            <a:extLst>
              <a:ext uri="{FF2B5EF4-FFF2-40B4-BE49-F238E27FC236}">
                <a16:creationId xmlns:a16="http://schemas.microsoft.com/office/drawing/2014/main" id="{71169E67-72A2-4610-93AD-D59AFA607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560CB3-2F4F-4CC7-8812-F69749612863}"/>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329842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D00B-0DD2-4C71-B8C2-01EE461272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C04762-87C4-4A3C-83AC-9A5A886D6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74CD9F-4938-479E-AB62-2449FAB3C584}"/>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5" name="Footer Placeholder 4">
            <a:extLst>
              <a:ext uri="{FF2B5EF4-FFF2-40B4-BE49-F238E27FC236}">
                <a16:creationId xmlns:a16="http://schemas.microsoft.com/office/drawing/2014/main" id="{DAC0A1B4-4347-43FD-ACC5-54FEA5D77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5DC10-01EF-42CF-92FB-0020E33412D0}"/>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393581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683E-202A-4952-8A29-76487B55D9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40C4E-BFAF-43D7-A2AA-A314E08225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528919-A05F-4097-9C47-9BC66E3099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769199-C4AE-4DAB-BE07-612306FDEDB5}"/>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6" name="Footer Placeholder 5">
            <a:extLst>
              <a:ext uri="{FF2B5EF4-FFF2-40B4-BE49-F238E27FC236}">
                <a16:creationId xmlns:a16="http://schemas.microsoft.com/office/drawing/2014/main" id="{F675F91D-33A0-414E-8179-5295AB7DD5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7C6F3-04D7-41E2-8D8B-0137C7576894}"/>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733475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2E71-576C-431D-8579-DDAFE7A0D4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E96F03-17B4-4DD6-9C42-90E9833261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D5973A-4F0C-4FCD-9F8C-C428ABBAC5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45926B-EBBB-42B7-A048-2524EEC63E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FCDCD-D09A-413F-9C5F-ECB59D9836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3E1320-5DB6-4F78-8BF5-D14D4A53A606}"/>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8" name="Footer Placeholder 7">
            <a:extLst>
              <a:ext uri="{FF2B5EF4-FFF2-40B4-BE49-F238E27FC236}">
                <a16:creationId xmlns:a16="http://schemas.microsoft.com/office/drawing/2014/main" id="{A835C55F-1704-4832-BA8E-0A7A6F18E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E6AED2-B5B5-4E3C-B899-6D6D98C7EB43}"/>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109609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5012-6187-42AC-A9D3-FD51E98920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D33127-F3DA-4C92-A154-96B5CD0D9DF7}"/>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4" name="Footer Placeholder 3">
            <a:extLst>
              <a:ext uri="{FF2B5EF4-FFF2-40B4-BE49-F238E27FC236}">
                <a16:creationId xmlns:a16="http://schemas.microsoft.com/office/drawing/2014/main" id="{D74048A3-371D-49ED-AC80-F987FD3AF9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6F50B3-F8AA-4989-B5C6-BD8CB7201664}"/>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2155663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59460-6FEB-48CC-9989-4E1457C0CD98}"/>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3" name="Footer Placeholder 2">
            <a:extLst>
              <a:ext uri="{FF2B5EF4-FFF2-40B4-BE49-F238E27FC236}">
                <a16:creationId xmlns:a16="http://schemas.microsoft.com/office/drawing/2014/main" id="{A72836E9-B78A-4EB4-84D2-7E65A2076F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6FD0D-67E2-4D0B-8E3F-05FA2D83C118}"/>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3060758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0CD3-A418-4A78-8CD2-56C3B63C2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CFA3A2-DA11-4D6A-9D51-998DC6C6CC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7C5462-3890-47C3-8692-55ADA1E1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FBE14-3826-4AB7-90EC-725E5DEBB0BB}"/>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6" name="Footer Placeholder 5">
            <a:extLst>
              <a:ext uri="{FF2B5EF4-FFF2-40B4-BE49-F238E27FC236}">
                <a16:creationId xmlns:a16="http://schemas.microsoft.com/office/drawing/2014/main" id="{E6B6EC18-0D22-48B9-83A6-9CF40A2454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55DF24-9EAE-4605-8D73-B27D69B51548}"/>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151559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43E4-A8C5-4612-B008-8D4D4ABD02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E7D8B7-F65C-4AE2-BC40-1A9C0A6CF2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E02A0F-3941-400C-AA41-1BFB09122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729C7-A106-4A0D-AB03-84D28D5C7D2C}"/>
              </a:ext>
            </a:extLst>
          </p:cNvPr>
          <p:cNvSpPr>
            <a:spLocks noGrp="1"/>
          </p:cNvSpPr>
          <p:nvPr>
            <p:ph type="dt" sz="half" idx="10"/>
          </p:nvPr>
        </p:nvSpPr>
        <p:spPr/>
        <p:txBody>
          <a:bodyPr/>
          <a:lstStyle/>
          <a:p>
            <a:fld id="{182DB291-448A-451C-8202-04A9BC178DDD}" type="datetimeFigureOut">
              <a:rPr lang="en-US" smtClean="0"/>
              <a:t>2024-03-30</a:t>
            </a:fld>
            <a:endParaRPr lang="en-US"/>
          </a:p>
        </p:txBody>
      </p:sp>
      <p:sp>
        <p:nvSpPr>
          <p:cNvPr id="6" name="Footer Placeholder 5">
            <a:extLst>
              <a:ext uri="{FF2B5EF4-FFF2-40B4-BE49-F238E27FC236}">
                <a16:creationId xmlns:a16="http://schemas.microsoft.com/office/drawing/2014/main" id="{49FDE3DC-5BA5-47BB-A33A-DD6F463C7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815A1-D4FA-46AA-A279-65F94979162B}"/>
              </a:ext>
            </a:extLst>
          </p:cNvPr>
          <p:cNvSpPr>
            <a:spLocks noGrp="1"/>
          </p:cNvSpPr>
          <p:nvPr>
            <p:ph type="sldNum" sz="quarter" idx="12"/>
          </p:nvPr>
        </p:nvSpPr>
        <p:spPr/>
        <p:txBody>
          <a:bodyPr/>
          <a:lstStyle/>
          <a:p>
            <a:fld id="{3B4C7EE7-F9EE-4AEF-B24D-F22210BE2312}" type="slidenum">
              <a:rPr lang="en-US" smtClean="0"/>
              <a:t>‹#›</a:t>
            </a:fld>
            <a:endParaRPr lang="en-US"/>
          </a:p>
        </p:txBody>
      </p:sp>
    </p:spTree>
    <p:extLst>
      <p:ext uri="{BB962C8B-B14F-4D97-AF65-F5344CB8AC3E}">
        <p14:creationId xmlns:p14="http://schemas.microsoft.com/office/powerpoint/2010/main" val="401844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A8A46-433D-403E-AAEA-87A679765E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84DB28-8634-4878-B364-FD2E55DCC8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07CF8-96CF-49E5-AD20-864C3C3D58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2DB291-448A-451C-8202-04A9BC178DDD}" type="datetimeFigureOut">
              <a:rPr lang="en-US" smtClean="0"/>
              <a:t>2024-03-30</a:t>
            </a:fld>
            <a:endParaRPr lang="en-US"/>
          </a:p>
        </p:txBody>
      </p:sp>
      <p:sp>
        <p:nvSpPr>
          <p:cNvPr id="5" name="Footer Placeholder 4">
            <a:extLst>
              <a:ext uri="{FF2B5EF4-FFF2-40B4-BE49-F238E27FC236}">
                <a16:creationId xmlns:a16="http://schemas.microsoft.com/office/drawing/2014/main" id="{3E7129D2-A39C-426C-A37D-5E152DB904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86E545-3028-4C8A-9AAD-1CC66A0467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4C7EE7-F9EE-4AEF-B24D-F22210BE2312}" type="slidenum">
              <a:rPr lang="en-US" smtClean="0"/>
              <a:t>‹#›</a:t>
            </a:fld>
            <a:endParaRPr lang="en-US"/>
          </a:p>
        </p:txBody>
      </p:sp>
    </p:spTree>
    <p:extLst>
      <p:ext uri="{BB962C8B-B14F-4D97-AF65-F5344CB8AC3E}">
        <p14:creationId xmlns:p14="http://schemas.microsoft.com/office/powerpoint/2010/main" val="1899088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11.xml"/><Relationship Id="rId3" Type="http://schemas.openxmlformats.org/officeDocument/2006/relationships/image" Target="../media/image4.png"/><Relationship Id="rId7" Type="http://schemas.openxmlformats.org/officeDocument/2006/relationships/slide" Target="slide5.xml"/><Relationship Id="rId12"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slide" Target="slide9.xml"/><Relationship Id="rId4" Type="http://schemas.openxmlformats.org/officeDocument/2006/relationships/slide" Target="slide3.xml"/><Relationship Id="rId9" Type="http://schemas.openxmlformats.org/officeDocument/2006/relationships/image" Target="../media/image6.pn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165402-7114-4933-9F84-316E1D773F12}"/>
              </a:ext>
            </a:extLst>
          </p:cNvPr>
          <p:cNvPicPr>
            <a:picLocks noChangeAspect="1"/>
          </p:cNvPicPr>
          <p:nvPr/>
        </p:nvPicPr>
        <p:blipFill rotWithShape="1">
          <a:blip r:embed="rId2">
            <a:extLst>
              <a:ext uri="{28A0092B-C50C-407E-A947-70E740481C1C}">
                <a14:useLocalDpi xmlns:a14="http://schemas.microsoft.com/office/drawing/2010/main" val="0"/>
              </a:ext>
            </a:extLst>
          </a:blip>
          <a:srcRect l="6389" r="6389"/>
          <a:stretch/>
        </p:blipFill>
        <p:spPr>
          <a:xfrm>
            <a:off x="0" y="0"/>
            <a:ext cx="12192001" cy="6858001"/>
          </a:xfrm>
          <a:prstGeom prst="rect">
            <a:avLst/>
          </a:prstGeom>
        </p:spPr>
      </p:pic>
      <p:sp>
        <p:nvSpPr>
          <p:cNvPr id="6" name="TextBox 5">
            <a:extLst>
              <a:ext uri="{FF2B5EF4-FFF2-40B4-BE49-F238E27FC236}">
                <a16:creationId xmlns:a16="http://schemas.microsoft.com/office/drawing/2014/main" id="{67CF8B78-B3CD-4D5D-AB3E-1A6368CBC323}"/>
              </a:ext>
            </a:extLst>
          </p:cNvPr>
          <p:cNvSpPr txBox="1"/>
          <p:nvPr/>
        </p:nvSpPr>
        <p:spPr>
          <a:xfrm>
            <a:off x="104273" y="473242"/>
            <a:ext cx="7531769" cy="1846659"/>
          </a:xfrm>
          <a:prstGeom prst="rect">
            <a:avLst/>
          </a:prstGeom>
          <a:noFill/>
        </p:spPr>
        <p:txBody>
          <a:bodyPr wrap="square" rtlCol="0">
            <a:spAutoFit/>
          </a:bodyPr>
          <a:lstStyle/>
          <a:p>
            <a:r>
              <a:rPr lang="en-US" sz="4800" b="1" i="0" dirty="0">
                <a:solidFill>
                  <a:schemeClr val="bg1"/>
                </a:solidFill>
                <a:effectLst/>
                <a:latin typeface="Ink Free" panose="03080402000500000000" pitchFamily="66" charset="0"/>
              </a:rPr>
              <a:t>ABC Call Volume Trend Analysis</a:t>
            </a:r>
          </a:p>
          <a:p>
            <a:endParaRPr lang="en-US" dirty="0"/>
          </a:p>
        </p:txBody>
      </p:sp>
      <mc:AlternateContent xmlns:mc="http://schemas.openxmlformats.org/markup-compatibility/2006">
        <mc:Choice xmlns:am3d="http://schemas.microsoft.com/office/drawing/2017/model3d" Requires="am3d">
          <p:graphicFrame>
            <p:nvGraphicFramePr>
              <p:cNvPr id="2" name="3D Model 1" descr="Rover">
                <a:extLst>
                  <a:ext uri="{FF2B5EF4-FFF2-40B4-BE49-F238E27FC236}">
                    <a16:creationId xmlns:a16="http://schemas.microsoft.com/office/drawing/2014/main" id="{311321B5-A188-43A3-8C15-F1B4ACEB7C94}"/>
                  </a:ext>
                </a:extLst>
              </p:cNvPr>
              <p:cNvGraphicFramePr>
                <a:graphicFrameLocks noChangeAspect="1"/>
              </p:cNvGraphicFramePr>
              <p:nvPr>
                <p:extLst>
                  <p:ext uri="{D42A27DB-BD31-4B8C-83A1-F6EECF244321}">
                    <p14:modId xmlns:p14="http://schemas.microsoft.com/office/powerpoint/2010/main" val="3345561461"/>
                  </p:ext>
                </p:extLst>
              </p:nvPr>
            </p:nvGraphicFramePr>
            <p:xfrm>
              <a:off x="6357294" y="-589791"/>
              <a:ext cx="3026655" cy="3685033"/>
            </p:xfrm>
            <a:graphic>
              <a:graphicData uri="http://schemas.microsoft.com/office/drawing/2017/model3d">
                <am3d:model3d r:embed="rId3">
                  <am3d:spPr>
                    <a:xfrm>
                      <a:off x="0" y="0"/>
                      <a:ext cx="3026655" cy="3685033"/>
                    </a:xfrm>
                    <a:prstGeom prst="rect">
                      <a:avLst/>
                    </a:prstGeom>
                  </am3d:spPr>
                  <am3d:camera>
                    <am3d:pos x="0" y="0" z="74552484"/>
                    <am3d:up dx="0" dy="36000000" dz="0"/>
                    <am3d:lookAt x="0" y="0" z="0"/>
                    <am3d:perspective fov="2700000"/>
                  </am3d:camera>
                  <am3d:trans>
                    <am3d:meterPerModelUnit n="562864" d="1000000"/>
                    <am3d:preTrans dx="-1458149" dy="-16213814" dz="1040322"/>
                    <am3d:scale>
                      <am3d:sx n="1000000" d="1000000"/>
                      <am3d:sy n="1000000" d="1000000"/>
                      <am3d:sz n="1000000" d="1000000"/>
                    </am3d:scale>
                    <am3d:rot ax="643918" ay="-602970" az="-113648"/>
                    <am3d:postTrans dx="0" dy="0" dz="0"/>
                  </am3d:trans>
                  <am3d:raster rName="Office3DRenderer" rVer="16.0.8326">
                    <am3d:blip r:embed="rId4"/>
                  </am3d:raster>
                  <am3d:extLst>
                    <a:ext uri="{9A65AA19-BECB-4387-8358-8AD5134E1D82}">
                      <a3danim:embedAnim xmlns:a3danim="http://schemas.microsoft.com/office/drawing/2018/animation/model3d" animId="0">
                        <a3danim:animPr length="2500" count="indefinite"/>
                      </a3danim:embedAnim>
                    </a:ext>
                    <a:ext uri="{E9DE012E-A134-456F-84FE-255F9AAD75C6}">
                      <a3danim:posterFrame xmlns:a3danim="http://schemas.microsoft.com/office/drawing/2018/animation/model3d" animId="0"/>
                    </a:ext>
                  </am3d:extLst>
                  <am3d:objViewport viewportSz="4236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over">
                <a:extLst>
                  <a:ext uri="{FF2B5EF4-FFF2-40B4-BE49-F238E27FC236}">
                    <a16:creationId xmlns:a16="http://schemas.microsoft.com/office/drawing/2014/main" id="{311321B5-A188-43A3-8C15-F1B4ACEB7C94}"/>
                  </a:ext>
                </a:extLst>
              </p:cNvPr>
              <p:cNvPicPr>
                <a:picLocks noGrp="1" noRot="1" noChangeAspect="1" noMove="1" noResize="1" noEditPoints="1" noAdjustHandles="1" noChangeArrowheads="1" noChangeShapeType="1" noCrop="1"/>
              </p:cNvPicPr>
              <p:nvPr/>
            </p:nvPicPr>
            <p:blipFill>
              <a:blip r:embed="rId4"/>
              <a:stretch>
                <a:fillRect/>
              </a:stretch>
            </p:blipFill>
            <p:spPr>
              <a:xfrm>
                <a:off x="6357294" y="-589791"/>
                <a:ext cx="3026655" cy="3685033"/>
              </a:xfrm>
              <a:prstGeom prst="rect">
                <a:avLst/>
              </a:prstGeom>
            </p:spPr>
          </p:pic>
        </mc:Fallback>
      </mc:AlternateContent>
    </p:spTree>
    <p:extLst>
      <p:ext uri="{BB962C8B-B14F-4D97-AF65-F5344CB8AC3E}">
        <p14:creationId xmlns:p14="http://schemas.microsoft.com/office/powerpoint/2010/main" val="4937384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2500" fill="hold"/>
                                        <p:tgtEl>
                                          <p:spTgt spid="2"/>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E9037-2E17-463C-91A5-BEFFB18A1F9D}"/>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BADACD7-E05B-4CAD-A4AE-F4C0B22D16B8}"/>
              </a:ext>
            </a:extLst>
          </p:cNvPr>
          <p:cNvSpPr/>
          <p:nvPr/>
        </p:nvSpPr>
        <p:spPr>
          <a:xfrm>
            <a:off x="-2627086" y="-3541486"/>
            <a:ext cx="17112343" cy="13106400"/>
          </a:xfrm>
          <a:prstGeom prst="ellipse">
            <a:avLst/>
          </a:prstGeom>
          <a:noFill/>
          <a:ln w="190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7A09D7-D5C5-410F-9A18-891F32E803CF}"/>
              </a:ext>
            </a:extLst>
          </p:cNvPr>
          <p:cNvSpPr txBox="1"/>
          <p:nvPr/>
        </p:nvSpPr>
        <p:spPr>
          <a:xfrm>
            <a:off x="0" y="125158"/>
            <a:ext cx="2604387" cy="400110"/>
          </a:xfrm>
          <a:prstGeom prst="rect">
            <a:avLst/>
          </a:prstGeom>
          <a:noFill/>
        </p:spPr>
        <p:txBody>
          <a:bodyPr wrap="square" rtlCol="0">
            <a:spAutoFit/>
          </a:bodyPr>
          <a:lstStyle/>
          <a:p>
            <a:r>
              <a:rPr lang="en-US" sz="2000" b="1" i="0" dirty="0">
                <a:solidFill>
                  <a:schemeClr val="bg1"/>
                </a:solidFill>
                <a:effectLst/>
                <a:latin typeface="Manrope"/>
              </a:rPr>
              <a:t>Manpower Planning:</a:t>
            </a:r>
            <a:endParaRPr lang="en-US" sz="2000" dirty="0">
              <a:solidFill>
                <a:schemeClr val="bg1"/>
              </a:solidFill>
            </a:endParaRPr>
          </a:p>
        </p:txBody>
      </p:sp>
      <p:pic>
        <p:nvPicPr>
          <p:cNvPr id="7" name="Picture 6">
            <a:extLst>
              <a:ext uri="{FF2B5EF4-FFF2-40B4-BE49-F238E27FC236}">
                <a16:creationId xmlns:a16="http://schemas.microsoft.com/office/drawing/2014/main" id="{D96277E4-4F72-4656-A997-2BE8A8F29DFA}"/>
              </a:ext>
            </a:extLst>
          </p:cNvPr>
          <p:cNvPicPr>
            <a:picLocks noChangeAspect="1"/>
          </p:cNvPicPr>
          <p:nvPr/>
        </p:nvPicPr>
        <p:blipFill>
          <a:blip r:embed="rId3"/>
          <a:stretch>
            <a:fillRect/>
          </a:stretch>
        </p:blipFill>
        <p:spPr>
          <a:xfrm>
            <a:off x="351973" y="2215059"/>
            <a:ext cx="6477904" cy="952633"/>
          </a:xfrm>
          <a:prstGeom prst="rect">
            <a:avLst/>
          </a:prstGeom>
        </p:spPr>
      </p:pic>
      <p:sp>
        <p:nvSpPr>
          <p:cNvPr id="8" name="TextBox 7">
            <a:extLst>
              <a:ext uri="{FF2B5EF4-FFF2-40B4-BE49-F238E27FC236}">
                <a16:creationId xmlns:a16="http://schemas.microsoft.com/office/drawing/2014/main" id="{310F359D-81B5-4719-8384-63A594105B4D}"/>
              </a:ext>
            </a:extLst>
          </p:cNvPr>
          <p:cNvSpPr txBox="1"/>
          <p:nvPr/>
        </p:nvSpPr>
        <p:spPr>
          <a:xfrm>
            <a:off x="2390775" y="125158"/>
            <a:ext cx="9239250" cy="1200329"/>
          </a:xfrm>
          <a:prstGeom prst="rect">
            <a:avLst/>
          </a:prstGeom>
          <a:noFill/>
        </p:spPr>
        <p:txBody>
          <a:bodyPr wrap="square" rtlCol="0">
            <a:spAutoFit/>
          </a:bodyPr>
          <a:lstStyle/>
          <a:p>
            <a:r>
              <a:rPr lang="en-US" b="0" i="0" dirty="0">
                <a:solidFill>
                  <a:schemeClr val="bg1"/>
                </a:solidFill>
                <a:effectLst/>
                <a:latin typeface="Manrope"/>
              </a:rPr>
              <a:t>The current rate of abandoned calls is approximately 30%. Propose a plan for manpower allocation during each time bucket (from 9 am to 9 pm) to reduce the abandon rate to 10%. In other words, you need to calculate the minimum number of agents required in each time bucket to ensure that at least 90 out of 100 calls are answered.</a:t>
            </a:r>
            <a:endParaRPr lang="en-US" dirty="0">
              <a:solidFill>
                <a:schemeClr val="bg1"/>
              </a:solidFill>
            </a:endParaRPr>
          </a:p>
        </p:txBody>
      </p:sp>
      <p:pic>
        <p:nvPicPr>
          <p:cNvPr id="11" name="Picture 10">
            <a:extLst>
              <a:ext uri="{FF2B5EF4-FFF2-40B4-BE49-F238E27FC236}">
                <a16:creationId xmlns:a16="http://schemas.microsoft.com/office/drawing/2014/main" id="{A1E01955-7102-472D-9C29-AE293E2A9208}"/>
              </a:ext>
            </a:extLst>
          </p:cNvPr>
          <p:cNvPicPr>
            <a:picLocks noChangeAspect="1"/>
          </p:cNvPicPr>
          <p:nvPr/>
        </p:nvPicPr>
        <p:blipFill>
          <a:blip r:embed="rId4"/>
          <a:stretch>
            <a:fillRect/>
          </a:stretch>
        </p:blipFill>
        <p:spPr>
          <a:xfrm>
            <a:off x="285750" y="3586162"/>
            <a:ext cx="6724650" cy="2695575"/>
          </a:xfrm>
          <a:prstGeom prst="rect">
            <a:avLst/>
          </a:prstGeom>
        </p:spPr>
      </p:pic>
      <p:pic>
        <p:nvPicPr>
          <p:cNvPr id="13" name="Picture 12">
            <a:extLst>
              <a:ext uri="{FF2B5EF4-FFF2-40B4-BE49-F238E27FC236}">
                <a16:creationId xmlns:a16="http://schemas.microsoft.com/office/drawing/2014/main" id="{19487325-9FAA-4945-87EF-658630A94ED3}"/>
              </a:ext>
            </a:extLst>
          </p:cNvPr>
          <p:cNvPicPr>
            <a:picLocks noChangeAspect="1"/>
          </p:cNvPicPr>
          <p:nvPr/>
        </p:nvPicPr>
        <p:blipFill>
          <a:blip r:embed="rId5"/>
          <a:stretch>
            <a:fillRect/>
          </a:stretch>
        </p:blipFill>
        <p:spPr>
          <a:xfrm>
            <a:off x="7524178" y="2371458"/>
            <a:ext cx="4096322" cy="3829584"/>
          </a:xfrm>
          <a:prstGeom prst="rect">
            <a:avLst/>
          </a:prstGeom>
        </p:spPr>
      </p:pic>
    </p:spTree>
    <p:extLst>
      <p:ext uri="{BB962C8B-B14F-4D97-AF65-F5344CB8AC3E}">
        <p14:creationId xmlns:p14="http://schemas.microsoft.com/office/powerpoint/2010/main" val="2336080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5AAAA1F-486A-4699-93E4-623E7058D79C}"/>
              </a:ext>
            </a:extLst>
          </p:cNvPr>
          <p:cNvSpPr/>
          <p:nvPr/>
        </p:nvSpPr>
        <p:spPr>
          <a:xfrm>
            <a:off x="2839453" y="172453"/>
            <a:ext cx="6513094" cy="6513094"/>
          </a:xfrm>
          <a:prstGeom prst="ellipse">
            <a:avLst/>
          </a:prstGeom>
          <a:noFill/>
          <a:ln w="190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AE608B3-6615-4C17-A62E-B23F77E31CF8}"/>
              </a:ext>
            </a:extLst>
          </p:cNvPr>
          <p:cNvSpPr txBox="1"/>
          <p:nvPr/>
        </p:nvSpPr>
        <p:spPr>
          <a:xfrm>
            <a:off x="3186813" y="2644170"/>
            <a:ext cx="5818373" cy="1569660"/>
          </a:xfrm>
          <a:prstGeom prst="rect">
            <a:avLst/>
          </a:prstGeom>
          <a:noFill/>
        </p:spPr>
        <p:txBody>
          <a:bodyPr wrap="square" rtlCol="0">
            <a:spAutoFit/>
          </a:bodyPr>
          <a:lstStyle/>
          <a:p>
            <a:pPr algn="ctr"/>
            <a:r>
              <a:rPr lang="en-US" sz="4800" b="1" i="0" dirty="0">
                <a:solidFill>
                  <a:schemeClr val="bg1"/>
                </a:solidFill>
                <a:effectLst/>
                <a:latin typeface="Manrope"/>
              </a:rPr>
              <a:t>Night Shift Manpower Planning:</a:t>
            </a:r>
            <a:endParaRPr lang="en-US" sz="4800" dirty="0">
              <a:solidFill>
                <a:schemeClr val="bg1"/>
              </a:solidFill>
            </a:endParaRPr>
          </a:p>
        </p:txBody>
      </p:sp>
    </p:spTree>
    <p:extLst>
      <p:ext uri="{BB962C8B-B14F-4D97-AF65-F5344CB8AC3E}">
        <p14:creationId xmlns:p14="http://schemas.microsoft.com/office/powerpoint/2010/main" val="42752582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3A37DD-685A-4615-9F35-749A88431B65}"/>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8BB564DF-6554-4FDF-ABEE-AF5310C79F73}"/>
              </a:ext>
            </a:extLst>
          </p:cNvPr>
          <p:cNvSpPr/>
          <p:nvPr/>
        </p:nvSpPr>
        <p:spPr>
          <a:xfrm>
            <a:off x="-1828800" y="-2540000"/>
            <a:ext cx="16314057" cy="11814629"/>
          </a:xfrm>
          <a:prstGeom prst="ellipse">
            <a:avLst/>
          </a:prstGeom>
          <a:noFill/>
          <a:ln w="190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16FCA93-5101-4B03-A3B5-FBBE0FD56283}"/>
              </a:ext>
            </a:extLst>
          </p:cNvPr>
          <p:cNvSpPr txBox="1"/>
          <p:nvPr/>
        </p:nvSpPr>
        <p:spPr>
          <a:xfrm>
            <a:off x="0" y="118685"/>
            <a:ext cx="3576844" cy="400110"/>
          </a:xfrm>
          <a:prstGeom prst="rect">
            <a:avLst/>
          </a:prstGeom>
          <a:noFill/>
        </p:spPr>
        <p:txBody>
          <a:bodyPr wrap="square" rtlCol="0">
            <a:spAutoFit/>
          </a:bodyPr>
          <a:lstStyle/>
          <a:p>
            <a:pPr algn="ctr"/>
            <a:r>
              <a:rPr lang="en-US" sz="2000" b="1" i="0" dirty="0">
                <a:solidFill>
                  <a:schemeClr val="bg1"/>
                </a:solidFill>
                <a:effectLst/>
                <a:latin typeface="Manrope"/>
              </a:rPr>
              <a:t>Night Shift Manpower Planning:</a:t>
            </a:r>
            <a:endParaRPr lang="en-US" sz="2000" dirty="0">
              <a:solidFill>
                <a:schemeClr val="bg1"/>
              </a:solidFill>
            </a:endParaRPr>
          </a:p>
        </p:txBody>
      </p:sp>
      <p:sp>
        <p:nvSpPr>
          <p:cNvPr id="6" name="TextBox 5">
            <a:extLst>
              <a:ext uri="{FF2B5EF4-FFF2-40B4-BE49-F238E27FC236}">
                <a16:creationId xmlns:a16="http://schemas.microsoft.com/office/drawing/2014/main" id="{7896E692-0DCF-456E-B4AD-3F959CAC7B1E}"/>
              </a:ext>
            </a:extLst>
          </p:cNvPr>
          <p:cNvSpPr txBox="1"/>
          <p:nvPr/>
        </p:nvSpPr>
        <p:spPr>
          <a:xfrm>
            <a:off x="3576844" y="118685"/>
            <a:ext cx="8005556" cy="1477328"/>
          </a:xfrm>
          <a:prstGeom prst="rect">
            <a:avLst/>
          </a:prstGeom>
          <a:noFill/>
        </p:spPr>
        <p:txBody>
          <a:bodyPr wrap="square" rtlCol="0">
            <a:spAutoFit/>
          </a:bodyPr>
          <a:lstStyle/>
          <a:p>
            <a:r>
              <a:rPr lang="en-US" b="0" i="0" dirty="0">
                <a:solidFill>
                  <a:schemeClr val="bg1"/>
                </a:solidFill>
                <a:effectLst/>
                <a:latin typeface="Manrope"/>
              </a:rPr>
              <a:t>Customers also call ABC Insurance Company at night but don't get an answer because there are no agents available. This creates a poor customer experience. Assume that for every 100 calls that customers make between 9 am and 9 pm, they also make 30 calls at night between 9 pm and 9 am. The distribution of these 30 calls is as follows:</a:t>
            </a:r>
            <a:endParaRPr lang="en-US" dirty="0">
              <a:solidFill>
                <a:schemeClr val="bg1"/>
              </a:solidFill>
            </a:endParaRPr>
          </a:p>
        </p:txBody>
      </p:sp>
      <p:pic>
        <p:nvPicPr>
          <p:cNvPr id="8" name="Picture 7">
            <a:extLst>
              <a:ext uri="{FF2B5EF4-FFF2-40B4-BE49-F238E27FC236}">
                <a16:creationId xmlns:a16="http://schemas.microsoft.com/office/drawing/2014/main" id="{64ACEAD2-5C59-4FDF-9DFF-FC138064482C}"/>
              </a:ext>
            </a:extLst>
          </p:cNvPr>
          <p:cNvPicPr>
            <a:picLocks noChangeAspect="1"/>
          </p:cNvPicPr>
          <p:nvPr/>
        </p:nvPicPr>
        <p:blipFill>
          <a:blip r:embed="rId3"/>
          <a:stretch>
            <a:fillRect/>
          </a:stretch>
        </p:blipFill>
        <p:spPr>
          <a:xfrm>
            <a:off x="774952" y="2345184"/>
            <a:ext cx="4582164" cy="2686425"/>
          </a:xfrm>
          <a:prstGeom prst="rect">
            <a:avLst/>
          </a:prstGeom>
        </p:spPr>
      </p:pic>
      <p:pic>
        <p:nvPicPr>
          <p:cNvPr id="12" name="Picture 11">
            <a:extLst>
              <a:ext uri="{FF2B5EF4-FFF2-40B4-BE49-F238E27FC236}">
                <a16:creationId xmlns:a16="http://schemas.microsoft.com/office/drawing/2014/main" id="{75611059-498F-4B95-835A-B27DF445A776}"/>
              </a:ext>
            </a:extLst>
          </p:cNvPr>
          <p:cNvPicPr>
            <a:picLocks noChangeAspect="1"/>
          </p:cNvPicPr>
          <p:nvPr/>
        </p:nvPicPr>
        <p:blipFill>
          <a:blip r:embed="rId4"/>
          <a:stretch>
            <a:fillRect/>
          </a:stretch>
        </p:blipFill>
        <p:spPr>
          <a:xfrm>
            <a:off x="1493982" y="5110290"/>
            <a:ext cx="2705478" cy="1524213"/>
          </a:xfrm>
          <a:prstGeom prst="rect">
            <a:avLst/>
          </a:prstGeom>
        </p:spPr>
      </p:pic>
      <p:pic>
        <p:nvPicPr>
          <p:cNvPr id="14" name="Picture 13">
            <a:extLst>
              <a:ext uri="{FF2B5EF4-FFF2-40B4-BE49-F238E27FC236}">
                <a16:creationId xmlns:a16="http://schemas.microsoft.com/office/drawing/2014/main" id="{E3DD0D4B-FD9D-4B5E-ACDE-622F5B8E3423}"/>
              </a:ext>
            </a:extLst>
          </p:cNvPr>
          <p:cNvPicPr>
            <a:picLocks noChangeAspect="1"/>
          </p:cNvPicPr>
          <p:nvPr/>
        </p:nvPicPr>
        <p:blipFill>
          <a:blip r:embed="rId5"/>
          <a:stretch>
            <a:fillRect/>
          </a:stretch>
        </p:blipFill>
        <p:spPr>
          <a:xfrm>
            <a:off x="373145" y="1709541"/>
            <a:ext cx="5385779" cy="522115"/>
          </a:xfrm>
          <a:prstGeom prst="rect">
            <a:avLst/>
          </a:prstGeom>
        </p:spPr>
      </p:pic>
      <p:pic>
        <p:nvPicPr>
          <p:cNvPr id="7" name="Picture 6">
            <a:extLst>
              <a:ext uri="{FF2B5EF4-FFF2-40B4-BE49-F238E27FC236}">
                <a16:creationId xmlns:a16="http://schemas.microsoft.com/office/drawing/2014/main" id="{1082A4A9-7124-42AB-A0A1-87A0839D886E}"/>
              </a:ext>
            </a:extLst>
          </p:cNvPr>
          <p:cNvPicPr>
            <a:picLocks noChangeAspect="1"/>
          </p:cNvPicPr>
          <p:nvPr/>
        </p:nvPicPr>
        <p:blipFill>
          <a:blip r:embed="rId6"/>
          <a:stretch>
            <a:fillRect/>
          </a:stretch>
        </p:blipFill>
        <p:spPr>
          <a:xfrm>
            <a:off x="7092094" y="1414074"/>
            <a:ext cx="4324954" cy="5220429"/>
          </a:xfrm>
          <a:prstGeom prst="rect">
            <a:avLst/>
          </a:prstGeom>
        </p:spPr>
      </p:pic>
    </p:spTree>
    <p:extLst>
      <p:ext uri="{BB962C8B-B14F-4D97-AF65-F5344CB8AC3E}">
        <p14:creationId xmlns:p14="http://schemas.microsoft.com/office/powerpoint/2010/main" val="217281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E3170-BC36-449E-A69F-9D1832257F9D}"/>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F133DCB-7C2D-4548-A6D7-161ED1C4BC53}"/>
              </a:ext>
            </a:extLst>
          </p:cNvPr>
          <p:cNvPicPr>
            <a:picLocks noChangeAspect="1"/>
          </p:cNvPicPr>
          <p:nvPr/>
        </p:nvPicPr>
        <p:blipFill>
          <a:blip r:embed="rId3"/>
          <a:stretch>
            <a:fillRect/>
          </a:stretch>
        </p:blipFill>
        <p:spPr>
          <a:xfrm>
            <a:off x="1028557" y="2090549"/>
            <a:ext cx="2038635" cy="2676899"/>
          </a:xfrm>
          <a:prstGeom prst="rect">
            <a:avLst/>
          </a:prstGeom>
        </p:spPr>
      </p:pic>
      <p:pic>
        <p:nvPicPr>
          <p:cNvPr id="6" name="Picture 5">
            <a:extLst>
              <a:ext uri="{FF2B5EF4-FFF2-40B4-BE49-F238E27FC236}">
                <a16:creationId xmlns:a16="http://schemas.microsoft.com/office/drawing/2014/main" id="{9EE6127C-3796-4349-9C8D-9CBC8085E6D7}"/>
              </a:ext>
            </a:extLst>
          </p:cNvPr>
          <p:cNvPicPr>
            <a:picLocks noChangeAspect="1"/>
          </p:cNvPicPr>
          <p:nvPr/>
        </p:nvPicPr>
        <p:blipFill>
          <a:blip r:embed="rId4"/>
          <a:stretch>
            <a:fillRect/>
          </a:stretch>
        </p:blipFill>
        <p:spPr>
          <a:xfrm>
            <a:off x="5171752" y="1642963"/>
            <a:ext cx="5825596" cy="3572073"/>
          </a:xfrm>
          <a:prstGeom prst="rect">
            <a:avLst/>
          </a:prstGeom>
        </p:spPr>
      </p:pic>
    </p:spTree>
    <p:extLst>
      <p:ext uri="{BB962C8B-B14F-4D97-AF65-F5344CB8AC3E}">
        <p14:creationId xmlns:p14="http://schemas.microsoft.com/office/powerpoint/2010/main" val="30484075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4923AD-D0F9-44D1-8F2E-F1E04A41CCFB}"/>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F387166-D1F1-4E27-879E-7521C1411405}"/>
              </a:ext>
            </a:extLst>
          </p:cNvPr>
          <p:cNvSpPr txBox="1"/>
          <p:nvPr/>
        </p:nvSpPr>
        <p:spPr>
          <a:xfrm>
            <a:off x="1973943" y="0"/>
            <a:ext cx="8447314" cy="830997"/>
          </a:xfrm>
          <a:prstGeom prst="rect">
            <a:avLst/>
          </a:prstGeom>
          <a:noFill/>
        </p:spPr>
        <p:txBody>
          <a:bodyPr wrap="square" rtlCol="0">
            <a:spAutoFit/>
          </a:bodyPr>
          <a:lstStyle/>
          <a:p>
            <a:pPr algn="ctr"/>
            <a:r>
              <a:rPr lang="en-US" sz="4800" b="1" dirty="0">
                <a:solidFill>
                  <a:schemeClr val="bg1"/>
                </a:solidFill>
                <a:latin typeface="Ink Free" panose="03080402000500000000" pitchFamily="66" charset="0"/>
              </a:rPr>
              <a:t>Conclusion </a:t>
            </a:r>
          </a:p>
        </p:txBody>
      </p:sp>
      <p:sp>
        <p:nvSpPr>
          <p:cNvPr id="4" name="TextBox 3">
            <a:extLst>
              <a:ext uri="{FF2B5EF4-FFF2-40B4-BE49-F238E27FC236}">
                <a16:creationId xmlns:a16="http://schemas.microsoft.com/office/drawing/2014/main" id="{1CA2168B-0440-4CF4-A651-6B243DEEBF69}"/>
              </a:ext>
            </a:extLst>
          </p:cNvPr>
          <p:cNvSpPr txBox="1"/>
          <p:nvPr/>
        </p:nvSpPr>
        <p:spPr>
          <a:xfrm>
            <a:off x="208547" y="689810"/>
            <a:ext cx="11774905" cy="830997"/>
          </a:xfrm>
          <a:prstGeom prst="rect">
            <a:avLst/>
          </a:prstGeom>
          <a:noFill/>
        </p:spPr>
        <p:txBody>
          <a:bodyPr wrap="square" rtlCol="0">
            <a:spAutoFit/>
          </a:bodyPr>
          <a:lstStyle/>
          <a:p>
            <a:r>
              <a:rPr lang="en-US" sz="1600" b="1" i="0" dirty="0">
                <a:solidFill>
                  <a:schemeClr val="accent6"/>
                </a:solidFill>
                <a:effectLst/>
                <a:latin typeface="Manrope"/>
              </a:rPr>
              <a:t>Project Description : </a:t>
            </a:r>
            <a:r>
              <a:rPr lang="en-US" sz="1600" i="0" dirty="0">
                <a:solidFill>
                  <a:schemeClr val="bg1"/>
                </a:solidFill>
                <a:effectLst/>
                <a:latin typeface="Söhne"/>
              </a:rPr>
              <a:t>The project focuses on enhancing customer experience (CX) by analyzing inbound calls within a company. Inbound calls are a crucial touchpoint where customers seek assistance or information, making it essential to optimize this process. By leveraging data analytics techniques, we aim to extract insights from inbound call data to improve customer satisfaction and operational efficiency.</a:t>
            </a:r>
            <a:endParaRPr lang="en-US" sz="1600" dirty="0">
              <a:solidFill>
                <a:schemeClr val="bg1"/>
              </a:solidFill>
            </a:endParaRPr>
          </a:p>
        </p:txBody>
      </p:sp>
      <p:sp>
        <p:nvSpPr>
          <p:cNvPr id="5" name="TextBox 4">
            <a:extLst>
              <a:ext uri="{FF2B5EF4-FFF2-40B4-BE49-F238E27FC236}">
                <a16:creationId xmlns:a16="http://schemas.microsoft.com/office/drawing/2014/main" id="{4DEA3BFE-A65D-4731-ABEC-E4F838D92F39}"/>
              </a:ext>
            </a:extLst>
          </p:cNvPr>
          <p:cNvSpPr txBox="1"/>
          <p:nvPr/>
        </p:nvSpPr>
        <p:spPr>
          <a:xfrm>
            <a:off x="208547" y="1612232"/>
            <a:ext cx="11774906" cy="861774"/>
          </a:xfrm>
          <a:prstGeom prst="rect">
            <a:avLst/>
          </a:prstGeom>
          <a:noFill/>
        </p:spPr>
        <p:txBody>
          <a:bodyPr wrap="square" rtlCol="0">
            <a:spAutoFit/>
          </a:bodyPr>
          <a:lstStyle/>
          <a:p>
            <a:pPr algn="l"/>
            <a:r>
              <a:rPr lang="en-US" sz="1600" i="0" dirty="0">
                <a:solidFill>
                  <a:schemeClr val="accent6"/>
                </a:solidFill>
                <a:effectLst/>
                <a:latin typeface="Manrope"/>
              </a:rPr>
              <a:t>Approach</a:t>
            </a:r>
            <a:r>
              <a:rPr lang="en-US" sz="1600" i="0" dirty="0">
                <a:solidFill>
                  <a:schemeClr val="bg1"/>
                </a:solidFill>
                <a:effectLst/>
                <a:latin typeface="Manrope"/>
              </a:rPr>
              <a:t> : </a:t>
            </a:r>
            <a:r>
              <a:rPr lang="en-US" sz="1600" i="0" dirty="0">
                <a:solidFill>
                  <a:schemeClr val="bg1"/>
                </a:solidFill>
                <a:effectLst/>
                <a:latin typeface="Söhne"/>
              </a:rPr>
              <a:t>Data Collection and Preprocessing , Exploratory Data Analysis (EDA)</a:t>
            </a:r>
            <a:r>
              <a:rPr lang="en-US" sz="1600" dirty="0">
                <a:solidFill>
                  <a:schemeClr val="bg1"/>
                </a:solidFill>
                <a:latin typeface="Söhne"/>
              </a:rPr>
              <a:t>,</a:t>
            </a:r>
            <a:r>
              <a:rPr lang="en-US" sz="1600" i="0" dirty="0">
                <a:solidFill>
                  <a:schemeClr val="bg1"/>
                </a:solidFill>
                <a:effectLst/>
                <a:latin typeface="Söhne"/>
              </a:rPr>
              <a:t>Call Routing Optimization , Queue Management , Agent Training and Performance Monitoring ,  Continuous Improvement.</a:t>
            </a:r>
          </a:p>
          <a:p>
            <a:endParaRPr lang="en-US" dirty="0"/>
          </a:p>
        </p:txBody>
      </p:sp>
      <p:sp>
        <p:nvSpPr>
          <p:cNvPr id="6" name="TextBox 5">
            <a:extLst>
              <a:ext uri="{FF2B5EF4-FFF2-40B4-BE49-F238E27FC236}">
                <a16:creationId xmlns:a16="http://schemas.microsoft.com/office/drawing/2014/main" id="{72EEB533-72E2-4D1C-8662-04DAD99EDF90}"/>
              </a:ext>
            </a:extLst>
          </p:cNvPr>
          <p:cNvSpPr txBox="1"/>
          <p:nvPr/>
        </p:nvSpPr>
        <p:spPr>
          <a:xfrm>
            <a:off x="208548" y="2380765"/>
            <a:ext cx="6288506" cy="338554"/>
          </a:xfrm>
          <a:prstGeom prst="rect">
            <a:avLst/>
          </a:prstGeom>
          <a:noFill/>
        </p:spPr>
        <p:txBody>
          <a:bodyPr wrap="square" rtlCol="0">
            <a:spAutoFit/>
          </a:bodyPr>
          <a:lstStyle/>
          <a:p>
            <a:r>
              <a:rPr lang="en-US" sz="1600" i="0" dirty="0">
                <a:solidFill>
                  <a:schemeClr val="accent6"/>
                </a:solidFill>
                <a:effectLst/>
                <a:latin typeface="Manrope"/>
              </a:rPr>
              <a:t>Tech-Stack Used </a:t>
            </a:r>
            <a:r>
              <a:rPr lang="en-US" sz="1600" i="0" dirty="0">
                <a:solidFill>
                  <a:schemeClr val="bg1"/>
                </a:solidFill>
                <a:effectLst/>
                <a:latin typeface="Manrope"/>
              </a:rPr>
              <a:t>: Microsoft Excel 2022</a:t>
            </a:r>
            <a:endParaRPr lang="en-US" sz="1600" dirty="0">
              <a:solidFill>
                <a:schemeClr val="bg1"/>
              </a:solidFill>
            </a:endParaRPr>
          </a:p>
        </p:txBody>
      </p:sp>
      <p:sp>
        <p:nvSpPr>
          <p:cNvPr id="7" name="TextBox 6">
            <a:extLst>
              <a:ext uri="{FF2B5EF4-FFF2-40B4-BE49-F238E27FC236}">
                <a16:creationId xmlns:a16="http://schemas.microsoft.com/office/drawing/2014/main" id="{46F22C19-9243-477F-93C4-C6C8F5704874}"/>
              </a:ext>
            </a:extLst>
          </p:cNvPr>
          <p:cNvSpPr txBox="1"/>
          <p:nvPr/>
        </p:nvSpPr>
        <p:spPr>
          <a:xfrm>
            <a:off x="208546" y="2831432"/>
            <a:ext cx="11774906" cy="2677656"/>
          </a:xfrm>
          <a:prstGeom prst="rect">
            <a:avLst/>
          </a:prstGeom>
          <a:noFill/>
        </p:spPr>
        <p:txBody>
          <a:bodyPr wrap="square" rtlCol="0">
            <a:spAutoFit/>
          </a:bodyPr>
          <a:lstStyle/>
          <a:p>
            <a:pPr algn="l"/>
            <a:r>
              <a:rPr lang="en-US" sz="1400" b="1" i="0" dirty="0">
                <a:solidFill>
                  <a:schemeClr val="accent6"/>
                </a:solidFill>
                <a:effectLst/>
                <a:latin typeface="Manrope"/>
              </a:rPr>
              <a:t>Insights:</a:t>
            </a:r>
          </a:p>
          <a:p>
            <a:pPr algn="l"/>
            <a:r>
              <a:rPr lang="en-US" sz="1400" i="0" dirty="0">
                <a:solidFill>
                  <a:schemeClr val="accent1"/>
                </a:solidFill>
                <a:effectLst/>
                <a:latin typeface="Söhne"/>
              </a:rPr>
              <a:t>Call Volume Trends:  </a:t>
            </a:r>
            <a:r>
              <a:rPr lang="en-US" sz="1400" i="0" dirty="0">
                <a:solidFill>
                  <a:srgbClr val="ECECEC"/>
                </a:solidFill>
                <a:effectLst/>
                <a:latin typeface="Söhne"/>
              </a:rPr>
              <a:t>Identify any patterns or trends in call volume over the 23-day period. This could include daily or weekly fluctuations, as well as any significant changes over time.</a:t>
            </a:r>
          </a:p>
          <a:p>
            <a:pPr algn="l"/>
            <a:r>
              <a:rPr lang="en-US" sz="1400" i="0" dirty="0">
                <a:solidFill>
                  <a:schemeClr val="accent1"/>
                </a:solidFill>
                <a:effectLst/>
                <a:latin typeface="Söhne"/>
              </a:rPr>
              <a:t>Peak Call Times:  </a:t>
            </a:r>
            <a:r>
              <a:rPr lang="en-US" sz="1400" i="0" dirty="0">
                <a:solidFill>
                  <a:srgbClr val="ECECEC"/>
                </a:solidFill>
                <a:effectLst/>
                <a:latin typeface="Söhne"/>
              </a:rPr>
              <a:t>Determine the peak call times when the highest volume of calls is received. Insights into peak times can inform staffing decisions and resource allocation to ensure prompt customer service.</a:t>
            </a:r>
          </a:p>
          <a:p>
            <a:pPr algn="l"/>
            <a:r>
              <a:rPr lang="en-US" sz="1400" i="0" dirty="0">
                <a:solidFill>
                  <a:schemeClr val="accent1"/>
                </a:solidFill>
                <a:effectLst/>
                <a:latin typeface="Söhne"/>
              </a:rPr>
              <a:t>Advertising Effectiveness :  </a:t>
            </a:r>
            <a:r>
              <a:rPr lang="en-US" sz="1400" dirty="0">
                <a:solidFill>
                  <a:srgbClr val="ECECEC"/>
                </a:solidFill>
                <a:latin typeface="Söhne"/>
              </a:rPr>
              <a:t>i</a:t>
            </a:r>
            <a:r>
              <a:rPr lang="en-US" sz="1400" i="0" dirty="0">
                <a:solidFill>
                  <a:srgbClr val="ECECEC"/>
                </a:solidFill>
                <a:effectLst/>
                <a:latin typeface="Söhne"/>
              </a:rPr>
              <a:t>f advertising data is available, assess the correlation between advertising efforts and call volume. Identify which advertising channels are driving the most inquiries and optimize advertising spend accordingly.</a:t>
            </a:r>
          </a:p>
          <a:p>
            <a:pPr algn="l"/>
            <a:r>
              <a:rPr lang="en-US" sz="1400" i="0" dirty="0">
                <a:solidFill>
                  <a:schemeClr val="accent1"/>
                </a:solidFill>
                <a:effectLst/>
                <a:latin typeface="Söhne"/>
              </a:rPr>
              <a:t>Operational Efficiency:  </a:t>
            </a:r>
            <a:r>
              <a:rPr lang="en-US" sz="1400" i="0" dirty="0">
                <a:solidFill>
                  <a:srgbClr val="ECECEC"/>
                </a:solidFill>
                <a:effectLst/>
                <a:latin typeface="Söhne"/>
              </a:rPr>
              <a:t>Evaluate the efficiency of CX operations based on metrics such as queue times, call durations, and call statuses (answered, abandoned, transferred). Identify areas for improvement to streamline processes and enhance customer satisfaction.</a:t>
            </a:r>
          </a:p>
          <a:p>
            <a:pPr algn="l"/>
            <a:r>
              <a:rPr lang="en-US" sz="1400" i="0" dirty="0">
                <a:solidFill>
                  <a:schemeClr val="accent1"/>
                </a:solidFill>
                <a:effectLst/>
                <a:latin typeface="Söhne"/>
              </a:rPr>
              <a:t>Recommendations:  </a:t>
            </a:r>
            <a:r>
              <a:rPr lang="en-US" sz="1400" i="0" dirty="0">
                <a:solidFill>
                  <a:srgbClr val="ECECEC"/>
                </a:solidFill>
                <a:effectLst/>
                <a:latin typeface="Söhne"/>
              </a:rPr>
              <a:t>Based on the insights derived from the analysis, provide actionable recommendations for optimizing inbound calling operations and improving overall customer experience. These recommendations should be tailored to address specific pain points and capitalize on opportunities identified during the analysis.</a:t>
            </a:r>
          </a:p>
        </p:txBody>
      </p:sp>
      <p:sp>
        <p:nvSpPr>
          <p:cNvPr id="8" name="TextBox 7">
            <a:extLst>
              <a:ext uri="{FF2B5EF4-FFF2-40B4-BE49-F238E27FC236}">
                <a16:creationId xmlns:a16="http://schemas.microsoft.com/office/drawing/2014/main" id="{49289BAD-1783-439F-BD89-633BC505D54C}"/>
              </a:ext>
            </a:extLst>
          </p:cNvPr>
          <p:cNvSpPr txBox="1"/>
          <p:nvPr/>
        </p:nvSpPr>
        <p:spPr>
          <a:xfrm>
            <a:off x="244640" y="5667561"/>
            <a:ext cx="11702717" cy="830997"/>
          </a:xfrm>
          <a:prstGeom prst="rect">
            <a:avLst/>
          </a:prstGeom>
          <a:noFill/>
        </p:spPr>
        <p:txBody>
          <a:bodyPr wrap="square" rtlCol="0">
            <a:spAutoFit/>
          </a:bodyPr>
          <a:lstStyle/>
          <a:p>
            <a:r>
              <a:rPr lang="en-US" sz="1600" i="0" dirty="0">
                <a:solidFill>
                  <a:schemeClr val="accent6"/>
                </a:solidFill>
                <a:effectLst/>
                <a:latin typeface="Manrope"/>
              </a:rPr>
              <a:t>Result : </a:t>
            </a:r>
            <a:r>
              <a:rPr lang="en-US" sz="1600" i="0" dirty="0">
                <a:solidFill>
                  <a:srgbClr val="ECECEC"/>
                </a:solidFill>
                <a:effectLst/>
                <a:latin typeface="Söhne"/>
              </a:rPr>
              <a:t>Overall, the results of the project aim to provide actionable insights and recommendations for improving the inbound calling operations and overall customer experience strategy of the company. These insights can inform decision-making and drive positive changes to enhance customer satisfaction and business success.</a:t>
            </a:r>
            <a:endParaRPr lang="en-US" sz="1600" dirty="0"/>
          </a:p>
        </p:txBody>
      </p:sp>
    </p:spTree>
    <p:extLst>
      <p:ext uri="{BB962C8B-B14F-4D97-AF65-F5344CB8AC3E}">
        <p14:creationId xmlns:p14="http://schemas.microsoft.com/office/powerpoint/2010/main" val="181725822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AF2062-CB5E-45CF-9F62-CBE1470984DB}"/>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D953863-0279-4421-9316-F99DE41F40EC}"/>
              </a:ext>
            </a:extLst>
          </p:cNvPr>
          <p:cNvSpPr txBox="1"/>
          <p:nvPr/>
        </p:nvSpPr>
        <p:spPr>
          <a:xfrm>
            <a:off x="3990474" y="2466928"/>
            <a:ext cx="4211052" cy="923330"/>
          </a:xfrm>
          <a:prstGeom prst="rect">
            <a:avLst/>
          </a:prstGeom>
          <a:noFill/>
        </p:spPr>
        <p:txBody>
          <a:bodyPr wrap="square" rtlCol="0">
            <a:spAutoFit/>
          </a:bodyPr>
          <a:lstStyle/>
          <a:p>
            <a:r>
              <a:rPr lang="en-US" sz="5400" b="1" dirty="0">
                <a:solidFill>
                  <a:schemeClr val="bg1"/>
                </a:solidFill>
                <a:latin typeface="Bradley Hand ITC" panose="03070402050302030203" pitchFamily="66" charset="0"/>
              </a:rPr>
              <a:t>THANK YOU</a:t>
            </a:r>
          </a:p>
        </p:txBody>
      </p:sp>
      <p:sp>
        <p:nvSpPr>
          <p:cNvPr id="4" name="TextBox 3">
            <a:extLst>
              <a:ext uri="{FF2B5EF4-FFF2-40B4-BE49-F238E27FC236}">
                <a16:creationId xmlns:a16="http://schemas.microsoft.com/office/drawing/2014/main" id="{53FF846A-E321-4580-8BD4-17AE96B73578}"/>
              </a:ext>
            </a:extLst>
          </p:cNvPr>
          <p:cNvSpPr txBox="1"/>
          <p:nvPr/>
        </p:nvSpPr>
        <p:spPr>
          <a:xfrm>
            <a:off x="7403431" y="5857186"/>
            <a:ext cx="3176337" cy="523220"/>
          </a:xfrm>
          <a:prstGeom prst="rect">
            <a:avLst/>
          </a:prstGeom>
          <a:noFill/>
        </p:spPr>
        <p:txBody>
          <a:bodyPr wrap="square" rtlCol="0">
            <a:spAutoFit/>
          </a:bodyPr>
          <a:lstStyle/>
          <a:p>
            <a:r>
              <a:rPr lang="en-US" sz="2800" dirty="0">
                <a:solidFill>
                  <a:schemeClr val="bg1"/>
                </a:solidFill>
                <a:latin typeface="Algerian" panose="04020705040A02060702" pitchFamily="82" charset="0"/>
              </a:rPr>
              <a:t>Suraj kumar</a:t>
            </a:r>
          </a:p>
        </p:txBody>
      </p:sp>
    </p:spTree>
    <p:extLst>
      <p:ext uri="{BB962C8B-B14F-4D97-AF65-F5344CB8AC3E}">
        <p14:creationId xmlns:p14="http://schemas.microsoft.com/office/powerpoint/2010/main" val="398066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A6AF9-AB94-4A88-92A0-95CE2DCD8ABA}"/>
              </a:ext>
            </a:extLst>
          </p:cNvPr>
          <p:cNvPicPr>
            <a:picLocks noChangeAspect="1"/>
          </p:cNvPicPr>
          <p:nvPr/>
        </p:nvPicPr>
        <p:blipFill rotWithShape="1">
          <a:blip r:embed="rId2">
            <a:extLst>
              <a:ext uri="{28A0092B-C50C-407E-A947-70E740481C1C}">
                <a14:useLocalDpi xmlns:a14="http://schemas.microsoft.com/office/drawing/2010/main" val="0"/>
              </a:ext>
            </a:extLst>
          </a:blip>
          <a:srcRect l="13" r="13"/>
          <a:stretch/>
        </p:blipFill>
        <p:spPr>
          <a:xfrm>
            <a:off x="0" y="0"/>
            <a:ext cx="12192000" cy="6858001"/>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6E673911-9D1F-4619-BE22-E838689848B3}"/>
                  </a:ext>
                </a:extLst>
              </p:cNvPr>
              <p:cNvGraphicFramePr>
                <a:graphicFrameLocks noChangeAspect="1"/>
              </p:cNvGraphicFramePr>
              <p:nvPr>
                <p:extLst>
                  <p:ext uri="{D42A27DB-BD31-4B8C-83A1-F6EECF244321}">
                    <p14:modId xmlns:p14="http://schemas.microsoft.com/office/powerpoint/2010/main" val="1907233639"/>
                  </p:ext>
                </p:extLst>
              </p:nvPr>
            </p:nvGraphicFramePr>
            <p:xfrm>
              <a:off x="939800" y="733085"/>
              <a:ext cx="4532086" cy="2549298"/>
            </p:xfrm>
            <a:graphic>
              <a:graphicData uri="http://schemas.microsoft.com/office/powerpoint/2016/sectionzoom">
                <psez:sectionZm>
                  <psez:sectionZmObj sectionId="{3C1A0CD1-CF5A-46E9-9374-7B38FDBF9631}">
                    <psez:zmPr id="{099FD1B6-05F7-4561-989F-758F69E1A142}" transitionDur="1000" showBg="0">
                      <p166:blipFill xmlns:p166="http://schemas.microsoft.com/office/powerpoint/2016/6/main">
                        <a:blip r:embed="rId3"/>
                        <a:stretch>
                          <a:fillRect/>
                        </a:stretch>
                      </p166:blipFill>
                      <p166:spPr xmlns:p166="http://schemas.microsoft.com/office/powerpoint/2016/6/main">
                        <a:xfrm>
                          <a:off x="0" y="0"/>
                          <a:ext cx="4532086" cy="2549298"/>
                        </a:xfrm>
                        <a:prstGeom prst="rect">
                          <a:avLst/>
                        </a:prstGeom>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6E673911-9D1F-4619-BE22-E838689848B3}"/>
                  </a:ext>
                </a:extLst>
              </p:cNvPr>
              <p:cNvPicPr>
                <a:picLocks noGrp="1" noRot="1" noChangeAspect="1" noMove="1" noResize="1" noEditPoints="1" noAdjustHandles="1" noChangeArrowheads="1" noChangeShapeType="1"/>
              </p:cNvPicPr>
              <p:nvPr/>
            </p:nvPicPr>
            <p:blipFill>
              <a:blip r:embed="rId5"/>
              <a:stretch>
                <a:fillRect/>
              </a:stretch>
            </p:blipFill>
            <p:spPr>
              <a:xfrm>
                <a:off x="939800" y="733085"/>
                <a:ext cx="4532086" cy="254929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6A2B28B4-9FFA-4D5D-80A8-BEE5148A6235}"/>
                  </a:ext>
                </a:extLst>
              </p:cNvPr>
              <p:cNvGraphicFramePr>
                <a:graphicFrameLocks noChangeAspect="1"/>
              </p:cNvGraphicFramePr>
              <p:nvPr>
                <p:extLst>
                  <p:ext uri="{D42A27DB-BD31-4B8C-83A1-F6EECF244321}">
                    <p14:modId xmlns:p14="http://schemas.microsoft.com/office/powerpoint/2010/main" val="3109382149"/>
                  </p:ext>
                </p:extLst>
              </p:nvPr>
            </p:nvGraphicFramePr>
            <p:xfrm>
              <a:off x="6720114" y="733085"/>
              <a:ext cx="4532086" cy="2549298"/>
            </p:xfrm>
            <a:graphic>
              <a:graphicData uri="http://schemas.microsoft.com/office/powerpoint/2016/sectionzoom">
                <psez:sectionZm>
                  <psez:sectionZmObj sectionId="{EBB993F6-F347-4259-A84C-F06C3C8F99A1}">
                    <psez:zmPr id="{25CEB61E-1DAA-4CEB-A16D-D1D87CA57072}" transitionDur="1000" showBg="0">
                      <p166:blipFill xmlns:p166="http://schemas.microsoft.com/office/powerpoint/2016/6/main">
                        <a:blip r:embed="rId6"/>
                        <a:stretch>
                          <a:fillRect/>
                        </a:stretch>
                      </p166:blipFill>
                      <p166:spPr xmlns:p166="http://schemas.microsoft.com/office/powerpoint/2016/6/main">
                        <a:xfrm>
                          <a:off x="0" y="0"/>
                          <a:ext cx="4532086" cy="2549298"/>
                        </a:xfrm>
                        <a:prstGeom prst="rect">
                          <a:avLst/>
                        </a:prstGeom>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6A2B28B4-9FFA-4D5D-80A8-BEE5148A6235}"/>
                  </a:ext>
                </a:extLst>
              </p:cNvPr>
              <p:cNvPicPr>
                <a:picLocks noGrp="1" noRot="1" noChangeAspect="1" noMove="1" noResize="1" noEditPoints="1" noAdjustHandles="1" noChangeArrowheads="1" noChangeShapeType="1"/>
              </p:cNvPicPr>
              <p:nvPr/>
            </p:nvPicPr>
            <p:blipFill>
              <a:blip r:embed="rId8"/>
              <a:stretch>
                <a:fillRect/>
              </a:stretch>
            </p:blipFill>
            <p:spPr>
              <a:xfrm>
                <a:off x="6720114" y="733085"/>
                <a:ext cx="4532086" cy="254929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07884763-AB1F-4B55-9CF7-9190C08D759E}"/>
                  </a:ext>
                </a:extLst>
              </p:cNvPr>
              <p:cNvGraphicFramePr>
                <a:graphicFrameLocks noChangeAspect="1"/>
              </p:cNvGraphicFramePr>
              <p:nvPr>
                <p:extLst>
                  <p:ext uri="{D42A27DB-BD31-4B8C-83A1-F6EECF244321}">
                    <p14:modId xmlns:p14="http://schemas.microsoft.com/office/powerpoint/2010/main" val="2035296504"/>
                  </p:ext>
                </p:extLst>
              </p:nvPr>
            </p:nvGraphicFramePr>
            <p:xfrm>
              <a:off x="939800" y="4039733"/>
              <a:ext cx="4532086" cy="2549298"/>
            </p:xfrm>
            <a:graphic>
              <a:graphicData uri="http://schemas.microsoft.com/office/powerpoint/2016/sectionzoom">
                <psez:sectionZm>
                  <psez:sectionZmObj sectionId="{B9D40A60-3423-450D-B40F-B6A701321C4B}">
                    <psez:zmPr id="{9367D015-B05D-49B1-822A-71A4F5C479F1}" transitionDur="1000" showBg="0">
                      <p166:blipFill xmlns:p166="http://schemas.microsoft.com/office/powerpoint/2016/6/main">
                        <a:blip r:embed="rId9"/>
                        <a:stretch>
                          <a:fillRect/>
                        </a:stretch>
                      </p166:blipFill>
                      <p166:spPr xmlns:p166="http://schemas.microsoft.com/office/powerpoint/2016/6/main">
                        <a:xfrm>
                          <a:off x="0" y="0"/>
                          <a:ext cx="4532086" cy="2549298"/>
                        </a:xfrm>
                        <a:prstGeom prst="rect">
                          <a:avLst/>
                        </a:prstGeom>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07884763-AB1F-4B55-9CF7-9190C08D759E}"/>
                  </a:ext>
                </a:extLst>
              </p:cNvPr>
              <p:cNvPicPr>
                <a:picLocks noGrp="1" noRot="1" noChangeAspect="1" noMove="1" noResize="1" noEditPoints="1" noAdjustHandles="1" noChangeArrowheads="1" noChangeShapeType="1"/>
              </p:cNvPicPr>
              <p:nvPr/>
            </p:nvPicPr>
            <p:blipFill>
              <a:blip r:embed="rId11"/>
              <a:stretch>
                <a:fillRect/>
              </a:stretch>
            </p:blipFill>
            <p:spPr>
              <a:xfrm>
                <a:off x="939800" y="4039733"/>
                <a:ext cx="4532086" cy="254929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AA978F50-C50D-4095-B292-3A4E7A2E8675}"/>
                  </a:ext>
                </a:extLst>
              </p:cNvPr>
              <p:cNvGraphicFramePr>
                <a:graphicFrameLocks noChangeAspect="1"/>
              </p:cNvGraphicFramePr>
              <p:nvPr>
                <p:extLst>
                  <p:ext uri="{D42A27DB-BD31-4B8C-83A1-F6EECF244321}">
                    <p14:modId xmlns:p14="http://schemas.microsoft.com/office/powerpoint/2010/main" val="937285220"/>
                  </p:ext>
                </p:extLst>
              </p:nvPr>
            </p:nvGraphicFramePr>
            <p:xfrm>
              <a:off x="6832601" y="4039733"/>
              <a:ext cx="4532086" cy="2549298"/>
            </p:xfrm>
            <a:graphic>
              <a:graphicData uri="http://schemas.microsoft.com/office/powerpoint/2016/sectionzoom">
                <psez:sectionZm>
                  <psez:sectionZmObj sectionId="{26505323-B55B-407E-9A81-E4FE34A4B81D}">
                    <psez:zmPr id="{AAB0B8CF-A009-4496-A9DF-D15868FA2CE2}" returnToParent="0" transitionDur="1000" showBg="0">
                      <p166:blipFill xmlns:p166="http://schemas.microsoft.com/office/powerpoint/2016/6/main">
                        <a:blip r:embed="rId12"/>
                        <a:stretch>
                          <a:fillRect/>
                        </a:stretch>
                      </p166:blipFill>
                      <p166:spPr xmlns:p166="http://schemas.microsoft.com/office/powerpoint/2016/6/main">
                        <a:xfrm>
                          <a:off x="0" y="0"/>
                          <a:ext cx="4532086" cy="2549298"/>
                        </a:xfrm>
                        <a:prstGeom prst="rect">
                          <a:avLst/>
                        </a:prstGeom>
                      </p166:spPr>
                    </psez:zmPr>
                  </psez:sectionZmObj>
                </psez:sectionZm>
              </a:graphicData>
            </a:graphic>
          </p:graphicFrame>
        </mc:Choice>
        <mc:Fallback xmlns="">
          <p:pic>
            <p:nvPicPr>
              <p:cNvPr id="13" name="Section Zoom 12">
                <a:hlinkClick r:id="rId13" action="ppaction://hlinksldjump"/>
                <a:extLst>
                  <a:ext uri="{FF2B5EF4-FFF2-40B4-BE49-F238E27FC236}">
                    <a16:creationId xmlns:a16="http://schemas.microsoft.com/office/drawing/2014/main" id="{AA978F50-C50D-4095-B292-3A4E7A2E8675}"/>
                  </a:ext>
                </a:extLst>
              </p:cNvPr>
              <p:cNvPicPr>
                <a:picLocks noGrp="1" noRot="1" noChangeAspect="1" noMove="1" noResize="1" noEditPoints="1" noAdjustHandles="1" noChangeArrowheads="1" noChangeShapeType="1"/>
              </p:cNvPicPr>
              <p:nvPr/>
            </p:nvPicPr>
            <p:blipFill>
              <a:blip r:embed="rId14"/>
              <a:stretch>
                <a:fillRect/>
              </a:stretch>
            </p:blipFill>
            <p:spPr>
              <a:xfrm>
                <a:off x="6832601" y="4039733"/>
                <a:ext cx="4532086" cy="2549298"/>
              </a:xfrm>
              <a:prstGeom prst="rect">
                <a:avLst/>
              </a:prstGeom>
            </p:spPr>
          </p:pic>
        </mc:Fallback>
      </mc:AlternateContent>
    </p:spTree>
    <p:extLst>
      <p:ext uri="{BB962C8B-B14F-4D97-AF65-F5344CB8AC3E}">
        <p14:creationId xmlns:p14="http://schemas.microsoft.com/office/powerpoint/2010/main" val="72850989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349C0FC-A799-4032-97A4-9EAC64EC8AC4}"/>
              </a:ext>
            </a:extLst>
          </p:cNvPr>
          <p:cNvSpPr/>
          <p:nvPr/>
        </p:nvSpPr>
        <p:spPr>
          <a:xfrm>
            <a:off x="2839453" y="172453"/>
            <a:ext cx="6513094" cy="6513094"/>
          </a:xfrm>
          <a:prstGeom prst="ellipse">
            <a:avLst/>
          </a:prstGeom>
          <a:noFill/>
          <a:ln w="190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0439FF9-D7CB-4068-9294-B14520C3D7B5}"/>
              </a:ext>
            </a:extLst>
          </p:cNvPr>
          <p:cNvSpPr txBox="1"/>
          <p:nvPr/>
        </p:nvSpPr>
        <p:spPr>
          <a:xfrm>
            <a:off x="3186813" y="3013501"/>
            <a:ext cx="5818373" cy="830997"/>
          </a:xfrm>
          <a:prstGeom prst="rect">
            <a:avLst/>
          </a:prstGeom>
          <a:noFill/>
        </p:spPr>
        <p:txBody>
          <a:bodyPr wrap="square" rtlCol="0">
            <a:spAutoFit/>
          </a:bodyPr>
          <a:lstStyle/>
          <a:p>
            <a:r>
              <a:rPr lang="en-US" sz="4800" b="1" i="0" dirty="0">
                <a:solidFill>
                  <a:schemeClr val="bg1"/>
                </a:solidFill>
                <a:effectLst/>
                <a:latin typeface="Manrope"/>
              </a:rPr>
              <a:t>Average Call Duration:</a:t>
            </a:r>
            <a:endParaRPr lang="en-US" sz="4800" dirty="0">
              <a:solidFill>
                <a:schemeClr val="bg1"/>
              </a:solidFill>
            </a:endParaRPr>
          </a:p>
        </p:txBody>
      </p:sp>
    </p:spTree>
    <p:extLst>
      <p:ext uri="{BB962C8B-B14F-4D97-AF65-F5344CB8AC3E}">
        <p14:creationId xmlns:p14="http://schemas.microsoft.com/office/powerpoint/2010/main" val="1750631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C354E-1C6D-4646-94A6-DB335A7A3E01}"/>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061883DE-0FB6-4A30-8832-C21F9C118A71}"/>
              </a:ext>
            </a:extLst>
          </p:cNvPr>
          <p:cNvSpPr/>
          <p:nvPr/>
        </p:nvSpPr>
        <p:spPr>
          <a:xfrm>
            <a:off x="-2830286" y="-2452914"/>
            <a:ext cx="17576800" cy="11727543"/>
          </a:xfrm>
          <a:prstGeom prst="ellipse">
            <a:avLst/>
          </a:prstGeom>
          <a:noFill/>
          <a:ln w="190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602FC3C-1260-4F09-A4DA-F43EB51D6A5B}"/>
              </a:ext>
            </a:extLst>
          </p:cNvPr>
          <p:cNvSpPr txBox="1"/>
          <p:nvPr/>
        </p:nvSpPr>
        <p:spPr>
          <a:xfrm>
            <a:off x="1" y="174171"/>
            <a:ext cx="2540000" cy="400110"/>
          </a:xfrm>
          <a:prstGeom prst="rect">
            <a:avLst/>
          </a:prstGeom>
          <a:noFill/>
        </p:spPr>
        <p:txBody>
          <a:bodyPr wrap="square" rtlCol="0">
            <a:spAutoFit/>
          </a:bodyPr>
          <a:lstStyle/>
          <a:p>
            <a:r>
              <a:rPr lang="en-US" sz="2000" b="1" i="0" dirty="0">
                <a:solidFill>
                  <a:schemeClr val="bg1"/>
                </a:solidFill>
                <a:effectLst/>
                <a:latin typeface="Manrope"/>
              </a:rPr>
              <a:t>Average Call Duration:</a:t>
            </a:r>
            <a:endParaRPr lang="en-US" sz="2000" dirty="0">
              <a:solidFill>
                <a:schemeClr val="bg1"/>
              </a:solidFill>
            </a:endParaRPr>
          </a:p>
        </p:txBody>
      </p:sp>
      <p:sp>
        <p:nvSpPr>
          <p:cNvPr id="6" name="TextBox 5">
            <a:extLst>
              <a:ext uri="{FF2B5EF4-FFF2-40B4-BE49-F238E27FC236}">
                <a16:creationId xmlns:a16="http://schemas.microsoft.com/office/drawing/2014/main" id="{B06CEB0E-4DBF-43A0-8A84-C4A01579CF14}"/>
              </a:ext>
            </a:extLst>
          </p:cNvPr>
          <p:cNvSpPr txBox="1"/>
          <p:nvPr/>
        </p:nvSpPr>
        <p:spPr>
          <a:xfrm>
            <a:off x="2540001" y="174171"/>
            <a:ext cx="8969829" cy="646331"/>
          </a:xfrm>
          <a:prstGeom prst="rect">
            <a:avLst/>
          </a:prstGeom>
          <a:noFill/>
        </p:spPr>
        <p:txBody>
          <a:bodyPr wrap="square" rtlCol="0">
            <a:spAutoFit/>
          </a:bodyPr>
          <a:lstStyle/>
          <a:p>
            <a:r>
              <a:rPr lang="en-US" b="0" i="0" dirty="0">
                <a:solidFill>
                  <a:schemeClr val="bg1"/>
                </a:solidFill>
                <a:effectLst/>
                <a:latin typeface="Manrope"/>
              </a:rPr>
              <a:t>Determine the average duration of all incoming calls received by agents. This should be calculated for each time bucket.</a:t>
            </a:r>
            <a:endParaRPr lang="en-US" dirty="0">
              <a:solidFill>
                <a:schemeClr val="bg1"/>
              </a:solidFill>
            </a:endParaRPr>
          </a:p>
        </p:txBody>
      </p:sp>
      <p:pic>
        <p:nvPicPr>
          <p:cNvPr id="8" name="Picture 7">
            <a:extLst>
              <a:ext uri="{FF2B5EF4-FFF2-40B4-BE49-F238E27FC236}">
                <a16:creationId xmlns:a16="http://schemas.microsoft.com/office/drawing/2014/main" id="{27439D68-C6B7-40FF-A128-26E7DE2C3871}"/>
              </a:ext>
            </a:extLst>
          </p:cNvPr>
          <p:cNvPicPr>
            <a:picLocks noChangeAspect="1"/>
          </p:cNvPicPr>
          <p:nvPr/>
        </p:nvPicPr>
        <p:blipFill>
          <a:blip r:embed="rId3"/>
          <a:stretch>
            <a:fillRect/>
          </a:stretch>
        </p:blipFill>
        <p:spPr>
          <a:xfrm>
            <a:off x="366531" y="1734914"/>
            <a:ext cx="2600688" cy="3077004"/>
          </a:xfrm>
          <a:prstGeom prst="rect">
            <a:avLst/>
          </a:prstGeom>
        </p:spPr>
      </p:pic>
      <p:pic>
        <p:nvPicPr>
          <p:cNvPr id="12" name="Picture 11">
            <a:extLst>
              <a:ext uri="{FF2B5EF4-FFF2-40B4-BE49-F238E27FC236}">
                <a16:creationId xmlns:a16="http://schemas.microsoft.com/office/drawing/2014/main" id="{29025EFC-CD0E-47D2-B898-5705BF1537B0}"/>
              </a:ext>
            </a:extLst>
          </p:cNvPr>
          <p:cNvPicPr>
            <a:picLocks noChangeAspect="1"/>
          </p:cNvPicPr>
          <p:nvPr/>
        </p:nvPicPr>
        <p:blipFill>
          <a:blip r:embed="rId4"/>
          <a:stretch>
            <a:fillRect/>
          </a:stretch>
        </p:blipFill>
        <p:spPr>
          <a:xfrm>
            <a:off x="3914251" y="1427934"/>
            <a:ext cx="7506748" cy="3924848"/>
          </a:xfrm>
          <a:prstGeom prst="rect">
            <a:avLst/>
          </a:prstGeom>
        </p:spPr>
      </p:pic>
    </p:spTree>
    <p:extLst>
      <p:ext uri="{BB962C8B-B14F-4D97-AF65-F5344CB8AC3E}">
        <p14:creationId xmlns:p14="http://schemas.microsoft.com/office/powerpoint/2010/main" val="2912686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A9C5437-DD27-4454-A650-E027061B4F51}"/>
              </a:ext>
            </a:extLst>
          </p:cNvPr>
          <p:cNvSpPr/>
          <p:nvPr/>
        </p:nvSpPr>
        <p:spPr>
          <a:xfrm>
            <a:off x="2839453" y="172453"/>
            <a:ext cx="6513094" cy="6513094"/>
          </a:xfrm>
          <a:prstGeom prst="ellipse">
            <a:avLst/>
          </a:prstGeom>
          <a:noFill/>
          <a:ln w="190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3E3B3F1-96AF-428B-A499-AABC35BC6CCD}"/>
              </a:ext>
            </a:extLst>
          </p:cNvPr>
          <p:cNvSpPr txBox="1"/>
          <p:nvPr/>
        </p:nvSpPr>
        <p:spPr>
          <a:xfrm>
            <a:off x="3186813" y="3013501"/>
            <a:ext cx="5818373" cy="830997"/>
          </a:xfrm>
          <a:prstGeom prst="rect">
            <a:avLst/>
          </a:prstGeom>
          <a:noFill/>
        </p:spPr>
        <p:txBody>
          <a:bodyPr wrap="square" rtlCol="0">
            <a:spAutoFit/>
          </a:bodyPr>
          <a:lstStyle/>
          <a:p>
            <a:r>
              <a:rPr lang="en-US" sz="4800" b="1" i="0" dirty="0">
                <a:solidFill>
                  <a:schemeClr val="bg1"/>
                </a:solidFill>
                <a:effectLst/>
                <a:latin typeface="Manrope"/>
              </a:rPr>
              <a:t>Call Volume Analysis:</a:t>
            </a:r>
            <a:endParaRPr lang="en-US" sz="4800" dirty="0">
              <a:solidFill>
                <a:schemeClr val="bg1"/>
              </a:solidFill>
            </a:endParaRPr>
          </a:p>
        </p:txBody>
      </p:sp>
    </p:spTree>
    <p:extLst>
      <p:ext uri="{BB962C8B-B14F-4D97-AF65-F5344CB8AC3E}">
        <p14:creationId xmlns:p14="http://schemas.microsoft.com/office/powerpoint/2010/main" val="75156490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C69C8-4758-4632-9FA7-F2DBDADB0FFF}"/>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502FF43A-579E-4C4E-9498-31A225B996D4}"/>
              </a:ext>
            </a:extLst>
          </p:cNvPr>
          <p:cNvSpPr/>
          <p:nvPr/>
        </p:nvSpPr>
        <p:spPr>
          <a:xfrm>
            <a:off x="-1698172" y="-2554514"/>
            <a:ext cx="15501257" cy="11858171"/>
          </a:xfrm>
          <a:prstGeom prst="ellipse">
            <a:avLst/>
          </a:prstGeom>
          <a:noFill/>
          <a:ln w="190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6BC5C3B-1A52-4248-9DAB-9586E24F5805}"/>
              </a:ext>
            </a:extLst>
          </p:cNvPr>
          <p:cNvSpPr txBox="1"/>
          <p:nvPr/>
        </p:nvSpPr>
        <p:spPr>
          <a:xfrm>
            <a:off x="0" y="125158"/>
            <a:ext cx="2517301" cy="400110"/>
          </a:xfrm>
          <a:prstGeom prst="rect">
            <a:avLst/>
          </a:prstGeom>
          <a:noFill/>
        </p:spPr>
        <p:txBody>
          <a:bodyPr wrap="square" rtlCol="0">
            <a:spAutoFit/>
          </a:bodyPr>
          <a:lstStyle/>
          <a:p>
            <a:r>
              <a:rPr lang="en-US" sz="2000" b="1" i="0" dirty="0">
                <a:solidFill>
                  <a:schemeClr val="bg1"/>
                </a:solidFill>
                <a:effectLst/>
                <a:latin typeface="Manrope"/>
              </a:rPr>
              <a:t>Call Volume Analysis:</a:t>
            </a:r>
            <a:endParaRPr lang="en-US" sz="2000" dirty="0">
              <a:solidFill>
                <a:schemeClr val="bg1"/>
              </a:solidFill>
            </a:endParaRPr>
          </a:p>
        </p:txBody>
      </p:sp>
      <p:sp>
        <p:nvSpPr>
          <p:cNvPr id="6" name="TextBox 5">
            <a:extLst>
              <a:ext uri="{FF2B5EF4-FFF2-40B4-BE49-F238E27FC236}">
                <a16:creationId xmlns:a16="http://schemas.microsoft.com/office/drawing/2014/main" id="{1C0A3FF9-AD10-489F-8C06-7564A2514985}"/>
              </a:ext>
            </a:extLst>
          </p:cNvPr>
          <p:cNvSpPr txBox="1"/>
          <p:nvPr/>
        </p:nvSpPr>
        <p:spPr>
          <a:xfrm>
            <a:off x="2419350" y="125158"/>
            <a:ext cx="9496425" cy="646331"/>
          </a:xfrm>
          <a:prstGeom prst="rect">
            <a:avLst/>
          </a:prstGeom>
          <a:noFill/>
        </p:spPr>
        <p:txBody>
          <a:bodyPr wrap="square" rtlCol="0">
            <a:spAutoFit/>
          </a:bodyPr>
          <a:lstStyle/>
          <a:p>
            <a:r>
              <a:rPr lang="en-US" b="0" i="0" dirty="0">
                <a:solidFill>
                  <a:schemeClr val="bg1"/>
                </a:solidFill>
                <a:effectLst/>
                <a:latin typeface="Manrope"/>
              </a:rPr>
              <a:t>Visualize the total number of calls received. This should be represented as a graph or chart showing the number of calls against time. Time should be represented in buckets (e.g., 1-2, 2-3, etc.).</a:t>
            </a:r>
            <a:endParaRPr lang="en-US" dirty="0">
              <a:solidFill>
                <a:schemeClr val="bg1"/>
              </a:solidFill>
            </a:endParaRPr>
          </a:p>
        </p:txBody>
      </p:sp>
      <p:pic>
        <p:nvPicPr>
          <p:cNvPr id="8" name="Picture 7">
            <a:extLst>
              <a:ext uri="{FF2B5EF4-FFF2-40B4-BE49-F238E27FC236}">
                <a16:creationId xmlns:a16="http://schemas.microsoft.com/office/drawing/2014/main" id="{69E36EBD-A5E9-436A-B288-2CE336BB8EA8}"/>
              </a:ext>
            </a:extLst>
          </p:cNvPr>
          <p:cNvPicPr>
            <a:picLocks noChangeAspect="1"/>
          </p:cNvPicPr>
          <p:nvPr/>
        </p:nvPicPr>
        <p:blipFill>
          <a:blip r:embed="rId3"/>
          <a:stretch>
            <a:fillRect/>
          </a:stretch>
        </p:blipFill>
        <p:spPr>
          <a:xfrm>
            <a:off x="442646" y="2090550"/>
            <a:ext cx="3820058" cy="2676899"/>
          </a:xfrm>
          <a:prstGeom prst="rect">
            <a:avLst/>
          </a:prstGeom>
        </p:spPr>
      </p:pic>
      <p:pic>
        <p:nvPicPr>
          <p:cNvPr id="11" name="Picture 10">
            <a:extLst>
              <a:ext uri="{FF2B5EF4-FFF2-40B4-BE49-F238E27FC236}">
                <a16:creationId xmlns:a16="http://schemas.microsoft.com/office/drawing/2014/main" id="{3CF97937-3A9F-494A-BE99-7F5CD089DBE0}"/>
              </a:ext>
            </a:extLst>
          </p:cNvPr>
          <p:cNvPicPr>
            <a:picLocks noChangeAspect="1"/>
          </p:cNvPicPr>
          <p:nvPr/>
        </p:nvPicPr>
        <p:blipFill>
          <a:blip r:embed="rId4"/>
          <a:stretch>
            <a:fillRect/>
          </a:stretch>
        </p:blipFill>
        <p:spPr>
          <a:xfrm>
            <a:off x="5324475" y="1919100"/>
            <a:ext cx="6591300" cy="3314700"/>
          </a:xfrm>
          <a:prstGeom prst="rect">
            <a:avLst/>
          </a:prstGeom>
        </p:spPr>
      </p:pic>
    </p:spTree>
    <p:extLst>
      <p:ext uri="{BB962C8B-B14F-4D97-AF65-F5344CB8AC3E}">
        <p14:creationId xmlns:p14="http://schemas.microsoft.com/office/powerpoint/2010/main" val="3604233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655F6-8AED-4000-93A8-39CE135E4270}"/>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8A0AE06B-DB08-4E5E-B516-89ED8F2E6FE3}"/>
              </a:ext>
            </a:extLst>
          </p:cNvPr>
          <p:cNvPicPr>
            <a:picLocks noChangeAspect="1"/>
          </p:cNvPicPr>
          <p:nvPr/>
        </p:nvPicPr>
        <p:blipFill>
          <a:blip r:embed="rId3"/>
          <a:stretch>
            <a:fillRect/>
          </a:stretch>
        </p:blipFill>
        <p:spPr>
          <a:xfrm>
            <a:off x="6096000" y="1885950"/>
            <a:ext cx="5753100" cy="3400900"/>
          </a:xfrm>
          <a:prstGeom prst="rect">
            <a:avLst/>
          </a:prstGeom>
        </p:spPr>
      </p:pic>
      <p:pic>
        <p:nvPicPr>
          <p:cNvPr id="11" name="Picture 10">
            <a:extLst>
              <a:ext uri="{FF2B5EF4-FFF2-40B4-BE49-F238E27FC236}">
                <a16:creationId xmlns:a16="http://schemas.microsoft.com/office/drawing/2014/main" id="{1FE8BAA2-E51F-4051-940F-5A6EAD80AF55}"/>
              </a:ext>
            </a:extLst>
          </p:cNvPr>
          <p:cNvPicPr>
            <a:picLocks noChangeAspect="1"/>
          </p:cNvPicPr>
          <p:nvPr/>
        </p:nvPicPr>
        <p:blipFill>
          <a:blip r:embed="rId4"/>
          <a:stretch>
            <a:fillRect/>
          </a:stretch>
        </p:blipFill>
        <p:spPr>
          <a:xfrm>
            <a:off x="171049" y="1971471"/>
            <a:ext cx="5753903" cy="2915057"/>
          </a:xfrm>
          <a:prstGeom prst="rect">
            <a:avLst/>
          </a:prstGeom>
        </p:spPr>
      </p:pic>
    </p:spTree>
    <p:extLst>
      <p:ext uri="{BB962C8B-B14F-4D97-AF65-F5344CB8AC3E}">
        <p14:creationId xmlns:p14="http://schemas.microsoft.com/office/powerpoint/2010/main" val="37130625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2522E-1338-4273-A914-4ED1FCBB46EB}"/>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B981F793-B4EF-4CD9-8314-3F367244EF94}"/>
              </a:ext>
            </a:extLst>
          </p:cNvPr>
          <p:cNvPicPr>
            <a:picLocks noChangeAspect="1"/>
          </p:cNvPicPr>
          <p:nvPr/>
        </p:nvPicPr>
        <p:blipFill>
          <a:blip r:embed="rId3"/>
          <a:stretch>
            <a:fillRect/>
          </a:stretch>
        </p:blipFill>
        <p:spPr>
          <a:xfrm>
            <a:off x="504825" y="2185987"/>
            <a:ext cx="3810000" cy="2676525"/>
          </a:xfrm>
          <a:prstGeom prst="rect">
            <a:avLst/>
          </a:prstGeom>
        </p:spPr>
      </p:pic>
      <p:pic>
        <p:nvPicPr>
          <p:cNvPr id="8" name="Picture 7">
            <a:extLst>
              <a:ext uri="{FF2B5EF4-FFF2-40B4-BE49-F238E27FC236}">
                <a16:creationId xmlns:a16="http://schemas.microsoft.com/office/drawing/2014/main" id="{77052D74-CF3E-46C1-AAB4-A1FBCBF55CEB}"/>
              </a:ext>
            </a:extLst>
          </p:cNvPr>
          <p:cNvPicPr>
            <a:picLocks noChangeAspect="1"/>
          </p:cNvPicPr>
          <p:nvPr/>
        </p:nvPicPr>
        <p:blipFill>
          <a:blip r:embed="rId4"/>
          <a:stretch>
            <a:fillRect/>
          </a:stretch>
        </p:blipFill>
        <p:spPr>
          <a:xfrm>
            <a:off x="4819650" y="1733272"/>
            <a:ext cx="6782747" cy="3982006"/>
          </a:xfrm>
          <a:prstGeom prst="rect">
            <a:avLst/>
          </a:prstGeom>
        </p:spPr>
      </p:pic>
    </p:spTree>
    <p:extLst>
      <p:ext uri="{BB962C8B-B14F-4D97-AF65-F5344CB8AC3E}">
        <p14:creationId xmlns:p14="http://schemas.microsoft.com/office/powerpoint/2010/main" val="21667520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9D5B105-442F-4390-87E3-F14F56E7F50E}"/>
              </a:ext>
            </a:extLst>
          </p:cNvPr>
          <p:cNvSpPr/>
          <p:nvPr/>
        </p:nvSpPr>
        <p:spPr>
          <a:xfrm>
            <a:off x="2839453" y="172453"/>
            <a:ext cx="6513094" cy="6513094"/>
          </a:xfrm>
          <a:prstGeom prst="ellipse">
            <a:avLst/>
          </a:prstGeom>
          <a:noFill/>
          <a:ln w="190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214E575-2096-4297-8F86-BAA5F35CB734}"/>
              </a:ext>
            </a:extLst>
          </p:cNvPr>
          <p:cNvSpPr txBox="1"/>
          <p:nvPr/>
        </p:nvSpPr>
        <p:spPr>
          <a:xfrm>
            <a:off x="3186813" y="3013501"/>
            <a:ext cx="5818373" cy="830997"/>
          </a:xfrm>
          <a:prstGeom prst="rect">
            <a:avLst/>
          </a:prstGeom>
          <a:noFill/>
        </p:spPr>
        <p:txBody>
          <a:bodyPr wrap="square" rtlCol="0">
            <a:spAutoFit/>
          </a:bodyPr>
          <a:lstStyle/>
          <a:p>
            <a:r>
              <a:rPr lang="en-US" sz="4800" b="1" i="0" dirty="0">
                <a:solidFill>
                  <a:schemeClr val="bg1"/>
                </a:solidFill>
                <a:effectLst/>
                <a:latin typeface="Manrope"/>
              </a:rPr>
              <a:t>Manpower Planning:</a:t>
            </a:r>
            <a:endParaRPr lang="en-US" sz="4800" dirty="0">
              <a:solidFill>
                <a:schemeClr val="bg1"/>
              </a:solidFill>
            </a:endParaRPr>
          </a:p>
        </p:txBody>
      </p:sp>
    </p:spTree>
    <p:extLst>
      <p:ext uri="{BB962C8B-B14F-4D97-AF65-F5344CB8AC3E}">
        <p14:creationId xmlns:p14="http://schemas.microsoft.com/office/powerpoint/2010/main" val="2463666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578</Words>
  <Application>Microsoft Office PowerPoint</Application>
  <PresentationFormat>Widescreen</PresentationFormat>
  <Paragraphs>26</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Bradley Hand ITC</vt:lpstr>
      <vt:lpstr>Calibri</vt:lpstr>
      <vt:lpstr>Calibri Light</vt:lpstr>
      <vt:lpstr>Ink Free</vt:lpstr>
      <vt:lpstr>Manrope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dc:creator>
  <cp:lastModifiedBy>Sam .</cp:lastModifiedBy>
  <cp:revision>15</cp:revision>
  <dcterms:created xsi:type="dcterms:W3CDTF">2024-03-27T12:22:08Z</dcterms:created>
  <dcterms:modified xsi:type="dcterms:W3CDTF">2024-03-30T10:04:50Z</dcterms:modified>
</cp:coreProperties>
</file>